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microsoft.com/office/2020/02/relationships/classificationlabels" Target="docMetadata/LabelInfo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0" r:id="rId1"/>
  </p:sldMasterIdLst>
  <p:sldIdLst>
    <p:sldId id="256" r:id="rId2"/>
    <p:sldId id="257" r:id="rId3"/>
    <p:sldId id="258" r:id="rId4"/>
    <p:sldId id="259" r:id="rId5"/>
    <p:sldId id="260" r:id="rId6"/>
    <p:sldId id="263" r:id="rId7"/>
    <p:sldId id="264" r:id="rId8"/>
    <p:sldId id="265" r:id="rId9"/>
    <p:sldId id="266" r:id="rId10"/>
    <p:sldId id="267" r:id="rId11"/>
    <p:sldId id="268" r:id="rId12"/>
    <p:sldId id="269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8492467-9D68-4438-A43A-F3455D7765CA}" v="33" dt="2025-04-15T13:54:27.74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Keskmine laad 2 – rõhk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Hele laad 1 – rõhk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5" d="100"/>
          <a:sy n="75" d="100"/>
        </p:scale>
        <p:origin x="72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F9204-3F29-4C3A-BA41-3063400202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3393CD-7262-4AC7-80E6-52FE6F3F39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0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430AE-0210-4E82-AD7B-41B112DE7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11A6662E-FAF4-44BC-88B5-85A7CBFB6D30}" type="datetime1">
              <a:rPr lang="en-US" smtClean="0"/>
              <a:pPr/>
              <a:t>4/15/2025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221974-7DEC-459D-9642-CB5B59C82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endParaRPr lang="en-US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731837-C94E-4B5B-BCF0-110C69EDB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0991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ABDD2-E186-4F25-8FDE-D1E875E9C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18CC5B-A7E0-48B1-8329-6533AC76E7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905B1B-77FE-4BFC-BF87-87DA989F0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59632-1575-4E14-B53B-3DC3D5ED3947}" type="datetime1">
              <a:rPr lang="en-US" smtClean="0"/>
              <a:t>4/15/2025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18531E-1B90-4631-BD37-4BB1DBFAB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8A55E8-88DC-4280-8E04-FF50FF8ED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6472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960633D-90E4-4F5A-9EBF-DDEC2B0B47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DD3065-FA3D-42C8-BFDA-967C87F4F2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DC126F-38E2-4425-861F-98ED432284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A6868-2568-4CC9-B302-F37117B01A6E}" type="datetime1">
              <a:rPr lang="en-US" smtClean="0"/>
              <a:t>4/15/2025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9645D8-F22A-4354-A8B3-96E8A2D23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9E2295-A616-4D57-8800-7B7E213A8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0878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CC1FC-ADE8-488C-A1DA-2FD569FD4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760"/>
            <a:ext cx="10895106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F02842-38C3-46D6-8527-0F6FE623C5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864CF5-F681-40C2-88CC-E02206C9C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5F08A-1E71-4B2B-BB49-E743F2903911}" type="datetime1">
              <a:rPr lang="en-US" smtClean="0"/>
              <a:t>4/15/2025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C04753-4FE4-4A6F-99BB-CFFC92E0C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A569D1-DB13-4BD9-8BA9-0DEAD98F8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5472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20B05-7BF6-4073-9106-FA19E9727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8EE8D7-6B58-4A3F-9DD5-E563D5192A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02990E-9F0A-446A-B5B8-459CA8D98D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17D9E-721A-44BB-8863-9873FE64DA75}" type="datetime1">
              <a:rPr lang="en-US" smtClean="0"/>
              <a:t>4/15/2025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E68EAA-4377-45FF-9D7C-9E77BC9F2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07FA71-74C3-44B8-A0AC-E18A1E76B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1352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71F12-2D88-4F76-AF46-BD5156C12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760"/>
            <a:ext cx="10895106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1AA46-E3EB-4704-B019-F90F1E6177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8695" y="1825625"/>
            <a:ext cx="5561106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17480F-A530-4D05-9A22-E573FB4BA6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5561105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B56FDA-C47A-4F4A-A364-BA60A25AB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1DA2F-80B8-49CF-99FB-5ABCA53A607A}" type="datetime1">
              <a:rPr lang="en-US" smtClean="0"/>
              <a:t>4/15/2025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26D8DD-6D84-44D4-8A1B-57615B3ED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C8FE31-B577-4017-8AFE-A8BA09596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7432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C28C9-B8CC-413F-9FFA-626680E4A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125"/>
            <a:ext cx="1127461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53FE72-9D42-45F5-A37F-B12130388A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5256" y="1752600"/>
            <a:ext cx="5532319" cy="823912"/>
          </a:xfrm>
        </p:spPr>
        <p:txBody>
          <a:bodyPr anchor="b"/>
          <a:lstStyle>
            <a:lvl1pPr marL="0" indent="0">
              <a:buNone/>
              <a:defRPr sz="24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E3A31D-9B5F-4DE3-B18D-F7F77782EB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5256" y="2666999"/>
            <a:ext cx="5532319" cy="3522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BE1D2D-822C-466C-A7B9-1A2D97366A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752600"/>
            <a:ext cx="5561106" cy="823912"/>
          </a:xfrm>
        </p:spPr>
        <p:txBody>
          <a:bodyPr anchor="b"/>
          <a:lstStyle>
            <a:lvl1pPr marL="0" indent="0">
              <a:buNone/>
              <a:defRPr sz="24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F13B2C-44CA-49C4-BC84-02AF1638F3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666999"/>
            <a:ext cx="5561106" cy="3522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793CB55-E9C1-4CE6-9B61-81B71475B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52172-E6C9-4B6C-929A-A9DE3837BBF1}" type="datetime1">
              <a:rPr lang="en-US" smtClean="0"/>
              <a:t>4/15/2025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F22318-747B-4EC9-862C-D9FD488CC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FBDDDF-16BD-438D-937D-0E3E30E74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2716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92D5F-0BD4-4517-9233-E08AF405B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760"/>
            <a:ext cx="1127461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3523B8-51E3-48B8-BFD8-CE950619804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8693" y="6416675"/>
            <a:ext cx="2921715" cy="365125"/>
          </a:xfrm>
        </p:spPr>
        <p:txBody>
          <a:bodyPr/>
          <a:lstStyle/>
          <a:p>
            <a:fld id="{3AB41CFF-90C9-47B3-9DA1-F2BF8D839F7E}" type="datetime1">
              <a:rPr lang="en-US" smtClean="0"/>
              <a:t>4/15/2025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739B90-5D50-4424-B51D-53C391621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6F9286-3A00-4D3C-A3F0-50AC9045C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6370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933BE2-665A-42DA-A3B7-835F81A3F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048FA-06AB-4884-A69B-986B96E68A24}" type="datetime1">
              <a:rPr lang="en-US" smtClean="0"/>
              <a:t>4/15/2025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4DBCBD-AD42-432D-ABA9-20D616AF3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140251-3596-4673-B24B-59A6F9ED8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0652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A81A1-6D8E-4DD6-8E49-DABDE6D10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93F18F-F78D-4A31-A6BC-6552105BCF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82C2F4-BDF4-4A4F-AA3D-52692932C2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13850F-5C87-4F08-9658-EAF049B60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B7ABA-0172-4F9C-889D-567164F66BCD}" type="datetime1">
              <a:rPr lang="en-US" smtClean="0"/>
              <a:t>4/15/2025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0BCE9A-A746-4439-B5D3-966FBC8E5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1D3B51-AA2E-4AA1-8062-A0D476D80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84683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02CF7-F453-4B3E-9510-D74797987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E2A1B9-8A2A-4B49-8B79-76D3EEB36B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9FEA03-0EC4-4085-AE63-4AA492D61A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05AD5B-0DEA-4C6F-94D2-FAA99F2E5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C6A5B-8AE7-4A41-B5A7-9ADC6686DC18}" type="datetime1">
              <a:rPr lang="en-US" smtClean="0"/>
              <a:t>4/15/2025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DC6744-7CBA-4A1D-8F87-10699F981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AD9048-35FF-4BE9-8157-BE4BAA1C7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7805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9984D45-0ED3-4D03-8E44-5E355C913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425450"/>
            <a:ext cx="1127461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687D6E-D1E9-489C-9AA9-3575C39BAA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8694" y="1949450"/>
            <a:ext cx="11274612" cy="4195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364E9C-08EE-4B1B-B3FC-D6D997F4EA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8694" y="64166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57E0CF6C-748E-4B7A-BC8B-3011EF78ED13}" type="datetime1">
              <a:rPr lang="en-US" smtClean="0"/>
              <a:pPr/>
              <a:t>4/15/2025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B0A1F1-38FE-4C27-81E6-A43A54793F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166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26B39A-FFD8-42EF-ADC7-7DB3B302F8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90106" y="64166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4" name="Picture 13" descr="A picture containing sitting&#10;&#10;Description automatically generated">
            <a:extLst>
              <a:ext uri="{FF2B5EF4-FFF2-40B4-BE49-F238E27FC236}">
                <a16:creationId xmlns:a16="http://schemas.microsoft.com/office/drawing/2014/main" id="{BC526B7A-4801-4FD1-95C8-03AF22629E87}"/>
              </a:ext>
            </a:extLst>
          </p:cNvPr>
          <p:cNvPicPr>
            <a:picLocks noChangeAspect="1"/>
          </p:cNvPicPr>
          <p:nvPr/>
        </p:nvPicPr>
        <p:blipFill>
          <a:blip r:embed="rId13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0"/>
            <a:ext cx="3654612" cy="4575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3988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39" r:id="rId3"/>
    <p:sldLayoutId id="2147483740" r:id="rId4"/>
    <p:sldLayoutId id="2147483741" r:id="rId5"/>
    <p:sldLayoutId id="2147483742" r:id="rId6"/>
    <p:sldLayoutId id="2147483743" r:id="rId7"/>
    <p:sldLayoutId id="2147483747" r:id="rId8"/>
    <p:sldLayoutId id="2147483744" r:id="rId9"/>
    <p:sldLayoutId id="2147483745" r:id="rId10"/>
    <p:sldLayoutId id="2147483746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10">
            <a:extLst>
              <a:ext uri="{FF2B5EF4-FFF2-40B4-BE49-F238E27FC236}">
                <a16:creationId xmlns:a16="http://schemas.microsoft.com/office/drawing/2014/main" id="{37FDDF72-DE39-4F99-A3C1-DD9D7815D7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0" name="Rectangle 12">
            <a:extLst>
              <a:ext uri="{FF2B5EF4-FFF2-40B4-BE49-F238E27FC236}">
                <a16:creationId xmlns:a16="http://schemas.microsoft.com/office/drawing/2014/main" id="{5E4ECE80-3AD1-450C-B62A-98788F1939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6" name="Pilt 5" descr="Pilt, millel on kujutatud höövel, õues, taevas, reisilennuk&#10;&#10;Tehisintellekti genereeritud sisu võib olla ebatõene.">
            <a:extLst>
              <a:ext uri="{FF2B5EF4-FFF2-40B4-BE49-F238E27FC236}">
                <a16:creationId xmlns:a16="http://schemas.microsoft.com/office/drawing/2014/main" id="{9F3458F1-9A01-2D09-650B-A3DB3175589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26" r="-1" b="-1"/>
          <a:stretch/>
        </p:blipFill>
        <p:spPr>
          <a:xfrm>
            <a:off x="3048" y="10"/>
            <a:ext cx="12188952" cy="6856614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B9632603-447F-4389-863D-9820DB9915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6951981" y="0"/>
            <a:ext cx="5236971" cy="6858001"/>
            <a:chOff x="6951981" y="0"/>
            <a:chExt cx="5236971" cy="6858001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354F4BB5-9639-4525-A748-2B2D8FDB10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951981" y="692703"/>
              <a:ext cx="5236971" cy="6165298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4D9AF55E-83EF-4A42-A236-590299A7B9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alphaModFix amt="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154" b="19117"/>
            <a:stretch/>
          </p:blipFill>
          <p:spPr>
            <a:xfrm rot="16200000" flipH="1">
              <a:off x="7618603" y="-373126"/>
              <a:ext cx="4197223" cy="4943475"/>
            </a:xfrm>
            <a:prstGeom prst="rect">
              <a:avLst/>
            </a:prstGeom>
          </p:spPr>
        </p:pic>
      </p:grpSp>
      <p:sp>
        <p:nvSpPr>
          <p:cNvPr id="2" name="Pealkiri 1">
            <a:extLst>
              <a:ext uri="{FF2B5EF4-FFF2-40B4-BE49-F238E27FC236}">
                <a16:creationId xmlns:a16="http://schemas.microsoft.com/office/drawing/2014/main" id="{58083C69-2683-B4DD-BFA0-8B190B3D5C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6275" y="744909"/>
            <a:ext cx="10190071" cy="3145855"/>
          </a:xfrm>
        </p:spPr>
        <p:txBody>
          <a:bodyPr anchor="b">
            <a:normAutofit/>
          </a:bodyPr>
          <a:lstStyle/>
          <a:p>
            <a:r>
              <a:rPr lang="et-EE" sz="5200" dirty="0">
                <a:solidFill>
                  <a:srgbClr val="FFFFFF"/>
                </a:solidFill>
              </a:rPr>
              <a:t>Turu-uuring – Lennuhüvitiste Teenus</a:t>
            </a:r>
            <a:endParaRPr lang="et-EE" sz="5200">
              <a:solidFill>
                <a:srgbClr val="FFFFFF"/>
              </a:solidFill>
            </a:endParaRPr>
          </a:p>
        </p:txBody>
      </p:sp>
      <p:sp>
        <p:nvSpPr>
          <p:cNvPr id="3" name="Alapealkiri 2">
            <a:extLst>
              <a:ext uri="{FF2B5EF4-FFF2-40B4-BE49-F238E27FC236}">
                <a16:creationId xmlns:a16="http://schemas.microsoft.com/office/drawing/2014/main" id="{AADF2526-3AEB-709D-4028-38C28FAA4F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18708" y="4069780"/>
            <a:ext cx="9781327" cy="2056617"/>
          </a:xfrm>
        </p:spPr>
        <p:txBody>
          <a:bodyPr anchor="t">
            <a:normAutofit/>
          </a:bodyPr>
          <a:lstStyle/>
          <a:p>
            <a:r>
              <a:rPr lang="et-EE" sz="2200" dirty="0">
                <a:solidFill>
                  <a:srgbClr val="FFFFFF"/>
                </a:solidFill>
              </a:rPr>
              <a:t>Rühm V</a:t>
            </a:r>
            <a:endParaRPr lang="et-EE" sz="2200">
              <a:solidFill>
                <a:srgbClr val="FFFFFF"/>
              </a:solidFill>
            </a:endParaRPr>
          </a:p>
          <a:p>
            <a:endParaRPr lang="et-EE" sz="22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16828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4FB2F27-3F7D-440E-A905-86607A926A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678C14-A033-4139-BCA9-8382B03964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489A2D2-B3AA-488C-B20E-15DBB97548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8194385" y="0"/>
            <a:ext cx="3997615" cy="6816079"/>
            <a:chOff x="8059620" y="41922"/>
            <a:chExt cx="3997615" cy="6816077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7C8EAD1A-FDD8-42C1-BC99-CCB0CC628B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818" b="17291"/>
            <a:stretch/>
          </p:blipFill>
          <p:spPr>
            <a:xfrm flipH="1">
              <a:off x="8059620" y="1345934"/>
              <a:ext cx="3997615" cy="5512065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E897C8CE-9AE7-4BB3-B76A-13264EA74A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0690"/>
            <a:stretch/>
          </p:blipFill>
          <p:spPr>
            <a:xfrm>
              <a:off x="8915400" y="41922"/>
              <a:ext cx="3141835" cy="6816077"/>
            </a:xfrm>
            <a:prstGeom prst="rect">
              <a:avLst/>
            </a:prstGeom>
          </p:spPr>
        </p:pic>
      </p:grpSp>
      <p:sp>
        <p:nvSpPr>
          <p:cNvPr id="2" name="Pealkiri 1">
            <a:extLst>
              <a:ext uri="{FF2B5EF4-FFF2-40B4-BE49-F238E27FC236}">
                <a16:creationId xmlns:a16="http://schemas.microsoft.com/office/drawing/2014/main" id="{E2281DDD-14E6-4351-AC99-56811D5C68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61339"/>
            <a:ext cx="10606072" cy="1900861"/>
          </a:xfrm>
        </p:spPr>
        <p:txBody>
          <a:bodyPr>
            <a:normAutofit/>
          </a:bodyPr>
          <a:lstStyle/>
          <a:p>
            <a:r>
              <a:rPr lang="et-EE" dirty="0"/>
              <a:t>Usaldus AI-lahenduse vastu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ECD48B5A-E99D-9669-B8F5-5B9010D2D51F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2590802"/>
            <a:ext cx="4647901" cy="342381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t-EE" altLang="et-EE" sz="18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91.7% usaldaks tingimuslikult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t-EE" altLang="et-EE" sz="18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8.3% usaldaks täielikult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t-EE" altLang="et-EE" sz="18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0% ei usalda</a:t>
            </a:r>
          </a:p>
        </p:txBody>
      </p:sp>
      <p:pic>
        <p:nvPicPr>
          <p:cNvPr id="6" name="Pilt 5" descr="Pilt, millel on kujutatud vooluahel, elektroonika, Elektrotehnika, Elektroonikakomponent&#10;&#10;Tehisintellekti genereeritud sisu võib olla ebatõene.">
            <a:extLst>
              <a:ext uri="{FF2B5EF4-FFF2-40B4-BE49-F238E27FC236}">
                <a16:creationId xmlns:a16="http://schemas.microsoft.com/office/drawing/2014/main" id="{1A39BF5E-4D1C-61FC-0AD6-6886ED31A9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1" r="16703"/>
          <a:stretch/>
        </p:blipFill>
        <p:spPr>
          <a:xfrm>
            <a:off x="6626806" y="2590801"/>
            <a:ext cx="4817466" cy="3423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8575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4FB2F27-3F7D-440E-A905-86607A926A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F678C14-A033-4139-BCA9-8382B03964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489A2D2-B3AA-488C-B20E-15DBB97548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8194385" y="0"/>
            <a:ext cx="3997615" cy="6816079"/>
            <a:chOff x="8059620" y="41922"/>
            <a:chExt cx="3997615" cy="6816077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7C8EAD1A-FDD8-42C1-BC99-CCB0CC628B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818" b="17291"/>
            <a:stretch/>
          </p:blipFill>
          <p:spPr>
            <a:xfrm flipH="1">
              <a:off x="8059620" y="1345934"/>
              <a:ext cx="3997615" cy="5512065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E897C8CE-9AE7-4BB3-B76A-13264EA74A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0690"/>
            <a:stretch/>
          </p:blipFill>
          <p:spPr>
            <a:xfrm>
              <a:off x="8915400" y="41922"/>
              <a:ext cx="3141835" cy="6816077"/>
            </a:xfrm>
            <a:prstGeom prst="rect">
              <a:avLst/>
            </a:prstGeom>
          </p:spPr>
        </p:pic>
      </p:grpSp>
      <p:sp>
        <p:nvSpPr>
          <p:cNvPr id="2" name="Pealkiri 1">
            <a:extLst>
              <a:ext uri="{FF2B5EF4-FFF2-40B4-BE49-F238E27FC236}">
                <a16:creationId xmlns:a16="http://schemas.microsoft.com/office/drawing/2014/main" id="{8F1684F0-DC61-016E-9B4B-9B7B3F9C72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61339"/>
            <a:ext cx="10606072" cy="1900861"/>
          </a:xfrm>
        </p:spPr>
        <p:txBody>
          <a:bodyPr>
            <a:normAutofit/>
          </a:bodyPr>
          <a:lstStyle/>
          <a:p>
            <a:r>
              <a:rPr lang="et-EE" dirty="0"/>
              <a:t>Ristanalüüsid</a:t>
            </a:r>
          </a:p>
        </p:txBody>
      </p:sp>
      <p:sp>
        <p:nvSpPr>
          <p:cNvPr id="3" name="Sisu kohatäide 2">
            <a:extLst>
              <a:ext uri="{FF2B5EF4-FFF2-40B4-BE49-F238E27FC236}">
                <a16:creationId xmlns:a16="http://schemas.microsoft.com/office/drawing/2014/main" id="{0275CC46-B8B3-6602-F459-814C113446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90802"/>
            <a:ext cx="4647901" cy="3423812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t-EE" sz="1800" b="1"/>
              <a:t>Lennusagedus vs teadlikkus</a:t>
            </a:r>
            <a:br>
              <a:rPr lang="et-EE" sz="1800"/>
            </a:br>
            <a:r>
              <a:rPr lang="et-EE" sz="1800"/>
              <a:t>→ Mida rohkem lendavad, seda teadlikumad</a:t>
            </a:r>
          </a:p>
          <a:p>
            <a:r>
              <a:rPr lang="et-EE" sz="1800" b="1"/>
              <a:t>Vanus vs suhtluskanal</a:t>
            </a:r>
            <a:br>
              <a:rPr lang="et-EE" sz="1800"/>
            </a:br>
            <a:r>
              <a:rPr lang="et-EE" sz="1800"/>
              <a:t>→ Fookus äpile, eriti nooremas vanuses</a:t>
            </a:r>
            <a:br>
              <a:rPr lang="et-EE" sz="1800"/>
            </a:br>
            <a:r>
              <a:rPr lang="et-EE" sz="1800"/>
              <a:t>→ Vanemate jaoks lihtne kasutajaliides vajalik</a:t>
            </a:r>
          </a:p>
          <a:p>
            <a:endParaRPr lang="et-EE" sz="1800"/>
          </a:p>
        </p:txBody>
      </p:sp>
      <p:pic>
        <p:nvPicPr>
          <p:cNvPr id="5" name="Pilt 4" descr="Pilt, millel on kujutatud höövel, õues, taevas, lennuk&#10;&#10;Tehisintellekti genereeritud sisu võib olla ebatõene.">
            <a:extLst>
              <a:ext uri="{FF2B5EF4-FFF2-40B4-BE49-F238E27FC236}">
                <a16:creationId xmlns:a16="http://schemas.microsoft.com/office/drawing/2014/main" id="{A01CA3BC-BD56-BD05-DEA6-1C4E6827C0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95" r="9759"/>
          <a:stretch/>
        </p:blipFill>
        <p:spPr>
          <a:xfrm>
            <a:off x="6626806" y="2590801"/>
            <a:ext cx="4817466" cy="3423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9514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4FB2F27-3F7D-440E-A905-86607A926A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F678C14-A033-4139-BCA9-8382B03964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489A2D2-B3AA-488C-B20E-15DBB97548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8194385" y="0"/>
            <a:ext cx="3997615" cy="6816079"/>
            <a:chOff x="8059620" y="41922"/>
            <a:chExt cx="3997615" cy="6816077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7C8EAD1A-FDD8-42C1-BC99-CCB0CC628B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818" b="17291"/>
            <a:stretch/>
          </p:blipFill>
          <p:spPr>
            <a:xfrm flipH="1">
              <a:off x="8059620" y="1345934"/>
              <a:ext cx="3997615" cy="5512065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E897C8CE-9AE7-4BB3-B76A-13264EA74A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0690"/>
            <a:stretch/>
          </p:blipFill>
          <p:spPr>
            <a:xfrm>
              <a:off x="8915400" y="41922"/>
              <a:ext cx="3141835" cy="6816077"/>
            </a:xfrm>
            <a:prstGeom prst="rect">
              <a:avLst/>
            </a:prstGeom>
          </p:spPr>
        </p:pic>
      </p:grpSp>
      <p:sp>
        <p:nvSpPr>
          <p:cNvPr id="2" name="Pealkiri 1">
            <a:extLst>
              <a:ext uri="{FF2B5EF4-FFF2-40B4-BE49-F238E27FC236}">
                <a16:creationId xmlns:a16="http://schemas.microsoft.com/office/drawing/2014/main" id="{CF956D8F-9FC1-F67C-DE3B-631E49AEA7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61339"/>
            <a:ext cx="10606072" cy="1900861"/>
          </a:xfrm>
        </p:spPr>
        <p:txBody>
          <a:bodyPr>
            <a:normAutofit/>
          </a:bodyPr>
          <a:lstStyle/>
          <a:p>
            <a:r>
              <a:rPr lang="et-EE" dirty="0"/>
              <a:t>5. Lõppsõna: probleemid ja mõju äriideele</a:t>
            </a:r>
          </a:p>
        </p:txBody>
      </p:sp>
      <p:sp>
        <p:nvSpPr>
          <p:cNvPr id="3" name="Sisu kohatäide 2">
            <a:extLst>
              <a:ext uri="{FF2B5EF4-FFF2-40B4-BE49-F238E27FC236}">
                <a16:creationId xmlns:a16="http://schemas.microsoft.com/office/drawing/2014/main" id="{DB9AA5E7-011D-6C6F-1AC0-A93EA8D01B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90802"/>
            <a:ext cx="4647901" cy="342381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None/>
            </a:pPr>
            <a:r>
              <a:rPr lang="et-EE" sz="1100" b="1"/>
              <a:t>Probleemid uuringus:</a:t>
            </a:r>
            <a:endParaRPr lang="et-EE" sz="1100"/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t-EE" sz="1100"/>
              <a:t>Väike valim, piiratud esindatus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t-EE" sz="1100"/>
              <a:t>Vastajad peamiselt Eestist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t-EE" sz="1100"/>
              <a:t>Vastati teenuse kohta, mida pole reaalselt kasutatud</a:t>
            </a:r>
          </a:p>
          <a:p>
            <a:pPr>
              <a:lnSpc>
                <a:spcPct val="100000"/>
              </a:lnSpc>
              <a:buNone/>
            </a:pPr>
            <a:r>
              <a:rPr lang="et-EE" sz="1100" b="1"/>
              <a:t>Mõju äriideele:</a:t>
            </a:r>
            <a:endParaRPr lang="et-EE" sz="1100"/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t-EE" sz="1100"/>
              <a:t>Hinnastamismudel 15–25% edukast hüvitisest on aktsepteeritav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t-EE" sz="1100"/>
              <a:t>Fookus kvaliteetse äpi arendamisele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t-EE" sz="1100"/>
              <a:t>Vajalik lihtne ja turvaline kasutajaliides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t-EE" sz="1100"/>
              <a:t>AI lahenduse kasutamisel oluline läbipaistvus ja kontrollimisvõimalus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t-EE" sz="1100"/>
              <a:t>Teenusele on selge turunõudlus</a:t>
            </a:r>
          </a:p>
          <a:p>
            <a:pPr>
              <a:lnSpc>
                <a:spcPct val="100000"/>
              </a:lnSpc>
            </a:pPr>
            <a:endParaRPr lang="et-EE" sz="1100"/>
          </a:p>
        </p:txBody>
      </p:sp>
      <p:pic>
        <p:nvPicPr>
          <p:cNvPr id="5" name="Pilt 4" descr="Pilt, millel on kujutatud rõivad, Inimese nägu, inimene, mees&#10;&#10;Tehisintellekti genereeritud sisu võib olla ebatõene.">
            <a:extLst>
              <a:ext uri="{FF2B5EF4-FFF2-40B4-BE49-F238E27FC236}">
                <a16:creationId xmlns:a16="http://schemas.microsoft.com/office/drawing/2014/main" id="{54CB8B59-DDE6-E068-2333-2CE1527836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57" r="5697"/>
          <a:stretch/>
        </p:blipFill>
        <p:spPr>
          <a:xfrm>
            <a:off x="6626806" y="2590801"/>
            <a:ext cx="4817466" cy="3423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3457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ealkiri 1">
            <a:extLst>
              <a:ext uri="{FF2B5EF4-FFF2-40B4-BE49-F238E27FC236}">
                <a16:creationId xmlns:a16="http://schemas.microsoft.com/office/drawing/2014/main" id="{0AA588F5-2757-B182-6120-19424E4C1E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6992"/>
            <a:ext cx="5638800" cy="2461008"/>
          </a:xfrm>
        </p:spPr>
        <p:txBody>
          <a:bodyPr>
            <a:normAutofit/>
          </a:bodyPr>
          <a:lstStyle/>
          <a:p>
            <a:r>
              <a:rPr lang="et-EE" dirty="0"/>
              <a:t>1. Uuringu läbiviimine</a:t>
            </a:r>
          </a:p>
        </p:txBody>
      </p:sp>
      <p:sp>
        <p:nvSpPr>
          <p:cNvPr id="3" name="Sisu kohatäide 2">
            <a:extLst>
              <a:ext uri="{FF2B5EF4-FFF2-40B4-BE49-F238E27FC236}">
                <a16:creationId xmlns:a16="http://schemas.microsoft.com/office/drawing/2014/main" id="{613D07DD-FA66-1896-F71B-57881A0A83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124200"/>
            <a:ext cx="5638437" cy="3156166"/>
          </a:xfrm>
        </p:spPr>
        <p:txBody>
          <a:bodyPr anchor="ctr">
            <a:normAutofit/>
          </a:bodyPr>
          <a:lstStyle/>
          <a:p>
            <a:r>
              <a:rPr lang="et-EE" sz="1800" b="1"/>
              <a:t>🗓 Aeg:</a:t>
            </a:r>
            <a:r>
              <a:rPr lang="et-EE" sz="1800"/>
              <a:t> 10.–13. aprill 2025</a:t>
            </a:r>
            <a:br>
              <a:rPr lang="et-EE" sz="1800"/>
            </a:br>
            <a:r>
              <a:rPr lang="et-EE" sz="1800" b="1"/>
              <a:t>📱 Meetod:</a:t>
            </a:r>
            <a:r>
              <a:rPr lang="et-EE" sz="1800"/>
              <a:t> Küsimustiku saatmine Messenger platvormi kaudu</a:t>
            </a:r>
            <a:br>
              <a:rPr lang="et-EE" sz="1800"/>
            </a:br>
            <a:r>
              <a:rPr lang="et-EE" sz="1800" b="1"/>
              <a:t>👥 Vastajaid:</a:t>
            </a:r>
            <a:r>
              <a:rPr lang="et-EE" sz="1800"/>
              <a:t> 12</a:t>
            </a:r>
            <a:br>
              <a:rPr lang="et-EE" sz="1800"/>
            </a:br>
            <a:r>
              <a:rPr lang="et-EE" sz="1800" b="1"/>
              <a:t>📍 Päritolu:</a:t>
            </a:r>
            <a:r>
              <a:rPr lang="et-EE" sz="1800"/>
              <a:t> Grupiliikmete tuttavad</a:t>
            </a:r>
          </a:p>
        </p:txBody>
      </p:sp>
      <p:pic>
        <p:nvPicPr>
          <p:cNvPr id="5" name="Pilt 4" descr="Pilt, millel on kujutatud inimene, rõivad, publik, mees&#10;&#10;Tehisintellekti genereeritud sisu võib olla ebatõene.">
            <a:extLst>
              <a:ext uri="{FF2B5EF4-FFF2-40B4-BE49-F238E27FC236}">
                <a16:creationId xmlns:a16="http://schemas.microsoft.com/office/drawing/2014/main" id="{69373B18-F06C-FBF9-0D4F-176989C3A0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64" r="25448" b="-2"/>
          <a:stretch/>
        </p:blipFill>
        <p:spPr>
          <a:xfrm>
            <a:off x="6861048" y="1"/>
            <a:ext cx="53309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4999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ealkiri 1">
            <a:extLst>
              <a:ext uri="{FF2B5EF4-FFF2-40B4-BE49-F238E27FC236}">
                <a16:creationId xmlns:a16="http://schemas.microsoft.com/office/drawing/2014/main" id="{3B648B8D-4E1B-A5FD-81F6-D3EB0DF68B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44909"/>
            <a:ext cx="5562600" cy="260789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2. Küsitletavate leidmine</a:t>
            </a:r>
          </a:p>
        </p:txBody>
      </p:sp>
      <p:sp>
        <p:nvSpPr>
          <p:cNvPr id="3" name="Sisu kohatäide 2">
            <a:extLst>
              <a:ext uri="{FF2B5EF4-FFF2-40B4-BE49-F238E27FC236}">
                <a16:creationId xmlns:a16="http://schemas.microsoft.com/office/drawing/2014/main" id="{599BE18E-FEC0-696C-E41C-055D3092AB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549650"/>
            <a:ext cx="5562599" cy="267017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200"/>
              <a:t>Kõik küsitletavad leiti uurimisrühma liikmete tuttavate kaudu.</a:t>
            </a:r>
          </a:p>
        </p:txBody>
      </p:sp>
      <p:pic>
        <p:nvPicPr>
          <p:cNvPr id="5" name="Pilt 4" descr="Pilt, millel on kujutatud ring, kunst&#10;&#10;Tehisintellekti genereeritud sisu võib olla ebatõene.">
            <a:extLst>
              <a:ext uri="{FF2B5EF4-FFF2-40B4-BE49-F238E27FC236}">
                <a16:creationId xmlns:a16="http://schemas.microsoft.com/office/drawing/2014/main" id="{676B3196-6787-1A8D-942D-2115806BC25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32" r="15516" b="-2"/>
          <a:stretch/>
        </p:blipFill>
        <p:spPr>
          <a:xfrm>
            <a:off x="6671775" y="891938"/>
            <a:ext cx="5046291" cy="5046291"/>
          </a:xfrm>
          <a:custGeom>
            <a:avLst/>
            <a:gdLst/>
            <a:ahLst/>
            <a:cxnLst/>
            <a:rect l="l" t="t" r="r" b="b"/>
            <a:pathLst>
              <a:path w="4800600" h="4800600">
                <a:moveTo>
                  <a:pt x="2400300" y="0"/>
                </a:moveTo>
                <a:cubicBezTo>
                  <a:pt x="3725949" y="0"/>
                  <a:pt x="4800600" y="1074651"/>
                  <a:pt x="4800600" y="2400300"/>
                </a:cubicBezTo>
                <a:cubicBezTo>
                  <a:pt x="4800600" y="3725949"/>
                  <a:pt x="3725949" y="4800600"/>
                  <a:pt x="2400300" y="4800600"/>
                </a:cubicBezTo>
                <a:cubicBezTo>
                  <a:pt x="1074651" y="4800600"/>
                  <a:pt x="0" y="3725949"/>
                  <a:pt x="0" y="2400300"/>
                </a:cubicBezTo>
                <a:cubicBezTo>
                  <a:pt x="0" y="1074651"/>
                  <a:pt x="1074651" y="0"/>
                  <a:pt x="2400300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7058334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ealkiri 1">
            <a:extLst>
              <a:ext uri="{FF2B5EF4-FFF2-40B4-BE49-F238E27FC236}">
                <a16:creationId xmlns:a16="http://schemas.microsoft.com/office/drawing/2014/main" id="{45893E7C-0555-76DF-3C1A-E1C790CB2B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61339"/>
            <a:ext cx="10606072" cy="1900861"/>
          </a:xfrm>
        </p:spPr>
        <p:txBody>
          <a:bodyPr>
            <a:normAutofit/>
          </a:bodyPr>
          <a:lstStyle/>
          <a:p>
            <a:r>
              <a:rPr lang="et-EE" dirty="0"/>
              <a:t>3. Osalejate sotsiaal-demograafiline profiil</a:t>
            </a:r>
          </a:p>
        </p:txBody>
      </p:sp>
      <p:sp>
        <p:nvSpPr>
          <p:cNvPr id="3" name="Sisu kohatäide 2">
            <a:extLst>
              <a:ext uri="{FF2B5EF4-FFF2-40B4-BE49-F238E27FC236}">
                <a16:creationId xmlns:a16="http://schemas.microsoft.com/office/drawing/2014/main" id="{B5BFC61E-1E4C-9D40-957B-1F29A5E4A6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90802"/>
            <a:ext cx="4647901" cy="3423812"/>
          </a:xfrm>
        </p:spPr>
        <p:txBody>
          <a:bodyPr>
            <a:normAutofit/>
          </a:bodyPr>
          <a:lstStyle/>
          <a:p>
            <a:pPr marL="342900" lvl="0" indent="-342900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t-EE" sz="18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Sugu: 6 naist (50%) ja 6 meest (50%)</a:t>
            </a:r>
          </a:p>
          <a:p>
            <a:pPr marL="342900" lvl="0" indent="-342900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t-EE" sz="18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Vanus: 21-75 aastat (keskmine vanus 37 aastat)</a:t>
            </a:r>
          </a:p>
          <a:p>
            <a:pPr marL="342900" lvl="0" indent="-342900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t-EE" sz="18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Geograafiline jaotus: Tallinn (2), Tartu (1), Pärnu (1), Haapsalu (1), määramata (7)</a:t>
            </a:r>
          </a:p>
          <a:p>
            <a:pPr marL="342900" lvl="0" indent="-342900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t-EE" sz="18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Lennusagedus: 1-14 lendu aastas (keskmine 5 lendu aastas)</a:t>
            </a:r>
          </a:p>
          <a:p>
            <a:endParaRPr lang="et-EE" sz="1800"/>
          </a:p>
        </p:txBody>
      </p:sp>
      <p:pic>
        <p:nvPicPr>
          <p:cNvPr id="5" name="Pilt 4" descr="Pilt, millel on kujutatud rõivad, jalatsid, mees, inimesed&#10;&#10;Tehisintellekti genereeritud sisu võib olla ebatõene.">
            <a:extLst>
              <a:ext uri="{FF2B5EF4-FFF2-40B4-BE49-F238E27FC236}">
                <a16:creationId xmlns:a16="http://schemas.microsoft.com/office/drawing/2014/main" id="{56AF500A-BDE5-EBD5-6236-67690BBCB5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4" r="-1" b="-1"/>
          <a:stretch/>
        </p:blipFill>
        <p:spPr>
          <a:xfrm>
            <a:off x="6626806" y="2590801"/>
            <a:ext cx="4817466" cy="3423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3559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8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0" name="Rectangle 10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16" name="Group 12">
            <a:extLst>
              <a:ext uri="{FF2B5EF4-FFF2-40B4-BE49-F238E27FC236}">
                <a16:creationId xmlns:a16="http://schemas.microsoft.com/office/drawing/2014/main" id="{7AB7BDB5-BE0D-446B-AA57-16A1D859E5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3048" y="1"/>
            <a:ext cx="5236971" cy="6858000"/>
            <a:chOff x="20829" y="1"/>
            <a:chExt cx="5236971" cy="6857999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8908FD00-E296-493C-89F7-EE7DB15D20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29" y="692703"/>
              <a:ext cx="5236971" cy="6165297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0E9000E1-E55C-4724-B0E8-CC588826F5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154" b="19117"/>
            <a:stretch/>
          </p:blipFill>
          <p:spPr>
            <a:xfrm rot="5400000">
              <a:off x="393956" y="-373126"/>
              <a:ext cx="4197222" cy="4943475"/>
            </a:xfrm>
            <a:prstGeom prst="rect">
              <a:avLst/>
            </a:prstGeom>
          </p:spPr>
        </p:pic>
      </p:grpSp>
      <p:sp>
        <p:nvSpPr>
          <p:cNvPr id="2" name="Pealkiri 1">
            <a:extLst>
              <a:ext uri="{FF2B5EF4-FFF2-40B4-BE49-F238E27FC236}">
                <a16:creationId xmlns:a16="http://schemas.microsoft.com/office/drawing/2014/main" id="{C7F94E32-ED95-C54E-51E2-EC33F35EC4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559813"/>
            <a:ext cx="3352799" cy="5577934"/>
          </a:xfrm>
        </p:spPr>
        <p:txBody>
          <a:bodyPr>
            <a:normAutofit/>
          </a:bodyPr>
          <a:lstStyle/>
          <a:p>
            <a:r>
              <a:rPr lang="fi-FI" sz="4000"/>
              <a:t>4. Küsimused ja vastuste analüüs</a:t>
            </a:r>
            <a:endParaRPr lang="et-EE" sz="4000"/>
          </a:p>
        </p:txBody>
      </p:sp>
      <p:graphicFrame>
        <p:nvGraphicFramePr>
          <p:cNvPr id="4" name="Sisu kohatäide 3">
            <a:extLst>
              <a:ext uri="{FF2B5EF4-FFF2-40B4-BE49-F238E27FC236}">
                <a16:creationId xmlns:a16="http://schemas.microsoft.com/office/drawing/2014/main" id="{6179BFD8-0FAE-E01B-44F7-F0F48744F24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74805812"/>
              </p:ext>
            </p:extLst>
          </p:nvPr>
        </p:nvGraphicFramePr>
        <p:xfrm>
          <a:off x="4807223" y="1511329"/>
          <a:ext cx="7003778" cy="3735348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2425081">
                  <a:extLst>
                    <a:ext uri="{9D8B030D-6E8A-4147-A177-3AD203B41FA5}">
                      <a16:colId xmlns:a16="http://schemas.microsoft.com/office/drawing/2014/main" val="3411700977"/>
                    </a:ext>
                  </a:extLst>
                </a:gridCol>
                <a:gridCol w="2229023">
                  <a:extLst>
                    <a:ext uri="{9D8B030D-6E8A-4147-A177-3AD203B41FA5}">
                      <a16:colId xmlns:a16="http://schemas.microsoft.com/office/drawing/2014/main" val="2350112938"/>
                    </a:ext>
                  </a:extLst>
                </a:gridCol>
                <a:gridCol w="2349674">
                  <a:extLst>
                    <a:ext uri="{9D8B030D-6E8A-4147-A177-3AD203B41FA5}">
                      <a16:colId xmlns:a16="http://schemas.microsoft.com/office/drawing/2014/main" val="3415852914"/>
                    </a:ext>
                  </a:extLst>
                </a:gridCol>
              </a:tblGrid>
              <a:tr h="3735348">
                <a:tc>
                  <a:txBody>
                    <a:bodyPr/>
                    <a:lstStyle/>
                    <a:p>
                      <a:r>
                        <a:rPr lang="et-EE" sz="2100" b="1"/>
                        <a:t>Millal viimati lendasite ja kuidas läks?</a:t>
                      </a:r>
                      <a:endParaRPr lang="en-US" sz="2100" b="1"/>
                    </a:p>
                    <a:p>
                      <a:endParaRPr lang="et-EE" sz="2100"/>
                    </a:p>
                    <a:p>
                      <a:r>
                        <a:rPr lang="et-EE" sz="2100"/>
                        <a:t>67% probleeme polnud</a:t>
                      </a:r>
                    </a:p>
                    <a:p>
                      <a:r>
                        <a:rPr lang="et-EE" sz="2100"/>
                        <a:t>25% hilines lend</a:t>
                      </a:r>
                    </a:p>
                    <a:p>
                      <a:r>
                        <a:rPr lang="et-EE" sz="2100"/>
                        <a:t>8% pagas hilines</a:t>
                      </a:r>
                    </a:p>
                    <a:p>
                      <a:endParaRPr lang="et-EE" sz="2100"/>
                    </a:p>
                  </a:txBody>
                  <a:tcPr marL="108586" marR="108586" marT="54293" marB="54293"/>
                </a:tc>
                <a:tc>
                  <a:txBody>
                    <a:bodyPr/>
                    <a:lstStyle/>
                    <a:p>
                      <a:r>
                        <a:rPr lang="fi-FI" sz="2100" b="1" dirty="0" err="1"/>
                        <a:t>Olete</a:t>
                      </a:r>
                      <a:r>
                        <a:rPr lang="fi-FI" sz="2100" b="1" dirty="0"/>
                        <a:t> </a:t>
                      </a:r>
                      <a:r>
                        <a:rPr lang="fi-FI" sz="2100" b="1" dirty="0" err="1"/>
                        <a:t>kunagi</a:t>
                      </a:r>
                      <a:r>
                        <a:rPr lang="fi-FI" sz="2100" b="1" dirty="0"/>
                        <a:t> </a:t>
                      </a:r>
                      <a:r>
                        <a:rPr lang="fi-FI" sz="2100" b="1" dirty="0" err="1"/>
                        <a:t>hüvitist</a:t>
                      </a:r>
                      <a:r>
                        <a:rPr lang="fi-FI" sz="2100" b="1" dirty="0"/>
                        <a:t> </a:t>
                      </a:r>
                      <a:r>
                        <a:rPr lang="fi-FI" sz="2100" b="1" dirty="0" err="1"/>
                        <a:t>taotlenud</a:t>
                      </a:r>
                      <a:r>
                        <a:rPr lang="fi-FI" sz="2100" b="1" dirty="0"/>
                        <a:t>?</a:t>
                      </a:r>
                      <a:endParaRPr lang="fi-FI" sz="2100" dirty="0"/>
                    </a:p>
                    <a:p>
                      <a:endParaRPr lang="fi-FI" sz="2100" dirty="0"/>
                    </a:p>
                    <a:p>
                      <a:r>
                        <a:rPr lang="fi-FI" sz="2100" dirty="0"/>
                        <a:t>58% ei ole</a:t>
                      </a:r>
                    </a:p>
                    <a:p>
                      <a:r>
                        <a:rPr lang="fi-FI" sz="2100" dirty="0"/>
                        <a:t>42% on</a:t>
                      </a:r>
                    </a:p>
                    <a:p>
                      <a:r>
                        <a:rPr lang="fi-FI" sz="2100" dirty="0"/>
                        <a:t>3 </a:t>
                      </a:r>
                      <a:r>
                        <a:rPr lang="fi-FI" sz="2100" dirty="0" err="1"/>
                        <a:t>edukalt</a:t>
                      </a:r>
                      <a:r>
                        <a:rPr lang="fi-FI" sz="2100" dirty="0"/>
                        <a:t>, 1 </a:t>
                      </a:r>
                      <a:r>
                        <a:rPr lang="fi-FI" sz="2100" dirty="0" err="1"/>
                        <a:t>ebaõnnestus</a:t>
                      </a:r>
                      <a:r>
                        <a:rPr lang="fi-FI" sz="2100" dirty="0"/>
                        <a:t>, 1 </a:t>
                      </a:r>
                      <a:r>
                        <a:rPr lang="fi-FI" sz="2100" dirty="0" err="1"/>
                        <a:t>mitu</a:t>
                      </a:r>
                      <a:r>
                        <a:rPr lang="fi-FI" sz="2100" dirty="0"/>
                        <a:t> </a:t>
                      </a:r>
                      <a:r>
                        <a:rPr lang="fi-FI" sz="2100" dirty="0" err="1"/>
                        <a:t>korda</a:t>
                      </a:r>
                      <a:endParaRPr lang="fi-FI" sz="2100" dirty="0"/>
                    </a:p>
                    <a:p>
                      <a:endParaRPr lang="et-EE" sz="2100" dirty="0"/>
                    </a:p>
                  </a:txBody>
                  <a:tcPr marL="108586" marR="108586" marT="54293" marB="54293"/>
                </a:tc>
                <a:tc>
                  <a:txBody>
                    <a:bodyPr/>
                    <a:lstStyle/>
                    <a:p>
                      <a:r>
                        <a:rPr lang="et-EE" sz="2100" b="1" dirty="0"/>
                        <a:t>Takistused hüvitise taotlemisel</a:t>
                      </a:r>
                      <a:endParaRPr lang="en-US" sz="2100" dirty="0"/>
                    </a:p>
                    <a:p>
                      <a:endParaRPr lang="en-US" sz="2100" dirty="0"/>
                    </a:p>
                    <a:p>
                      <a:r>
                        <a:rPr lang="et-EE" sz="2100" dirty="0"/>
                        <a:t>Teadmatus 58</a:t>
                      </a:r>
                      <a:r>
                        <a:rPr lang="en-US" sz="2100" dirty="0"/>
                        <a:t>%</a:t>
                      </a:r>
                      <a:endParaRPr lang="et-EE" sz="2100" dirty="0"/>
                    </a:p>
                    <a:p>
                      <a:r>
                        <a:rPr lang="et-EE" sz="2100" dirty="0"/>
                        <a:t>Protsessi keerukus </a:t>
                      </a:r>
                      <a:r>
                        <a:rPr lang="en-US" sz="2100" dirty="0"/>
                        <a:t>25%</a:t>
                      </a:r>
                      <a:endParaRPr lang="et-EE" sz="2100" dirty="0"/>
                    </a:p>
                    <a:p>
                      <a:r>
                        <a:rPr lang="et-EE" sz="2100" dirty="0"/>
                        <a:t>Ajapuudus </a:t>
                      </a:r>
                      <a:r>
                        <a:rPr lang="en-US" sz="2100" dirty="0"/>
                        <a:t>17%</a:t>
                      </a:r>
                      <a:endParaRPr lang="et-EE" sz="2100" dirty="0"/>
                    </a:p>
                  </a:txBody>
                  <a:tcPr marL="108586" marR="108586" marT="54293" marB="54293"/>
                </a:tc>
                <a:extLst>
                  <a:ext uri="{0D108BD9-81ED-4DB2-BD59-A6C34878D82A}">
                    <a16:rowId xmlns:a16="http://schemas.microsoft.com/office/drawing/2014/main" val="36462531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114553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BC526B7A-4801-4FD1-95C8-03AF22629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0"/>
            <a:ext cx="3654612" cy="4575348"/>
          </a:xfrm>
          <a:prstGeom prst="rect">
            <a:avLst/>
          </a:prstGeom>
        </p:spPr>
      </p:pic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729F2144-48B7-4730-955E-365ECED3AB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765FF50-D2F9-4A4F-86ED-F101E172B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DCBE13C2-9400-47F5-B3E1-54F1E6D25B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8167025" y="76200"/>
            <a:ext cx="3997615" cy="6816079"/>
            <a:chOff x="8059620" y="41922"/>
            <a:chExt cx="3997615" cy="6816077"/>
          </a:xfrm>
        </p:grpSpPr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BC4DF8E0-F316-4E19-844E-1A9BF337D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818" b="17291"/>
            <a:stretch/>
          </p:blipFill>
          <p:spPr>
            <a:xfrm flipH="1">
              <a:off x="8059620" y="1345934"/>
              <a:ext cx="3997615" cy="5512065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D3D5CE-9EEF-48EF-8916-A0976F2690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0690"/>
            <a:stretch/>
          </p:blipFill>
          <p:spPr>
            <a:xfrm>
              <a:off x="8915400" y="41922"/>
              <a:ext cx="3141835" cy="6816077"/>
            </a:xfrm>
            <a:prstGeom prst="rect">
              <a:avLst/>
            </a:prstGeom>
          </p:spPr>
        </p:pic>
      </p:grpSp>
      <p:sp>
        <p:nvSpPr>
          <p:cNvPr id="2" name="Pealkiri 1">
            <a:extLst>
              <a:ext uri="{FF2B5EF4-FFF2-40B4-BE49-F238E27FC236}">
                <a16:creationId xmlns:a16="http://schemas.microsoft.com/office/drawing/2014/main" id="{884E6AE6-AB45-3DF8-C64E-8BA637E623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3876" y="304801"/>
            <a:ext cx="9601200" cy="174041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/>
              <a:t>Teadlikkus määrusest EÜ 261/2004</a:t>
            </a:r>
          </a:p>
        </p:txBody>
      </p:sp>
      <p:pic>
        <p:nvPicPr>
          <p:cNvPr id="5" name="Sisu kohatäide 4" descr="Pilt, millel on kujutatud tekst, kuvatõmmis, diagramm, Font&#10;&#10;Tehisintellekti genereeritud sisu võib olla ebatõene.">
            <a:extLst>
              <a:ext uri="{FF2B5EF4-FFF2-40B4-BE49-F238E27FC236}">
                <a16:creationId xmlns:a16="http://schemas.microsoft.com/office/drawing/2014/main" id="{2DD7CBAB-3A8D-EF3E-4BDA-947D820D39A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96" r="1777" b="-1"/>
          <a:stretch/>
        </p:blipFill>
        <p:spPr>
          <a:xfrm>
            <a:off x="338276" y="3768893"/>
            <a:ext cx="3720108" cy="2250541"/>
          </a:xfrm>
          <a:prstGeom prst="rect">
            <a:avLst/>
          </a:prstGeom>
        </p:spPr>
      </p:pic>
      <p:pic>
        <p:nvPicPr>
          <p:cNvPr id="7" name="Sisu kohatäide 6" descr="Pilt, millel on kujutatud tekst, kuvatõmmis, Ristkülik, järjekord&#10;&#10;Tehisintellekti genereeritud sisu võib olla ebatõene.">
            <a:extLst>
              <a:ext uri="{FF2B5EF4-FFF2-40B4-BE49-F238E27FC236}">
                <a16:creationId xmlns:a16="http://schemas.microsoft.com/office/drawing/2014/main" id="{B932B304-7202-F8A5-1011-DA0F99D763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4198099" y="3968787"/>
            <a:ext cx="3720108" cy="1850753"/>
          </a:xfrm>
          <a:prstGeom prst="rect">
            <a:avLst/>
          </a:prstGeom>
        </p:spPr>
      </p:pic>
      <p:pic>
        <p:nvPicPr>
          <p:cNvPr id="6" name="Sisu kohatäide 5" descr="Pilt, millel on kujutatud tekst, kuvatõmmis, Ristkülik, diagramm&#10;&#10;Tehisintellekti genereeritud sisu võib olla ebatõene.">
            <a:extLst>
              <a:ext uri="{FF2B5EF4-FFF2-40B4-BE49-F238E27FC236}">
                <a16:creationId xmlns:a16="http://schemas.microsoft.com/office/drawing/2014/main" id="{90663F8F-8190-48C6-7CD1-DCB394B0E6B1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0227" r="7950" b="-2"/>
          <a:stretch/>
        </p:blipFill>
        <p:spPr>
          <a:xfrm>
            <a:off x="8057924" y="3758902"/>
            <a:ext cx="3753076" cy="2270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4765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BC8BBE5-981E-4B0B-9654-32B5668BFF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ED5E97A-D21B-4AA4-83CF-DA3A380E30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0" y="0"/>
            <a:ext cx="7724071" cy="6858000"/>
            <a:chOff x="4464881" y="0"/>
            <a:chExt cx="7724071" cy="6858000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AF5706D-4464-450F-93F4-853EDF68CE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3255" y="0"/>
              <a:ext cx="5115697" cy="685800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3E0FB244-C158-43A9-AD7A-05DC5BBF6D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5412135" y="-947254"/>
              <a:ext cx="5562598" cy="7457106"/>
            </a:xfrm>
            <a:prstGeom prst="rect">
              <a:avLst/>
            </a:prstGeom>
            <a:effectLst>
              <a:softEdge rad="0"/>
            </a:effectLst>
          </p:spPr>
        </p:pic>
      </p:grpSp>
      <p:sp>
        <p:nvSpPr>
          <p:cNvPr id="2" name="Pealkiri 1">
            <a:extLst>
              <a:ext uri="{FF2B5EF4-FFF2-40B4-BE49-F238E27FC236}">
                <a16:creationId xmlns:a16="http://schemas.microsoft.com/office/drawing/2014/main" id="{9AE0D048-5C40-D601-1DD2-5D43DB4C3A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6992"/>
            <a:ext cx="5638800" cy="2461008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t-EE" sz="2800" b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Mil määral oleksite huvitatud platvormist, mis võtab enda kanda kogu lennuhüvitise taotlemise vaeva ja suhtluse lennufirmaga? Mida sellelt teenuselt ootaksite?</a:t>
            </a:r>
            <a:br>
              <a:rPr lang="et-EE" sz="28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endParaRPr lang="et-EE" sz="2800"/>
          </a:p>
        </p:txBody>
      </p:sp>
      <p:sp>
        <p:nvSpPr>
          <p:cNvPr id="3" name="Sisu kohatäide 2">
            <a:extLst>
              <a:ext uri="{FF2B5EF4-FFF2-40B4-BE49-F238E27FC236}">
                <a16:creationId xmlns:a16="http://schemas.microsoft.com/office/drawing/2014/main" id="{D116FFB0-3036-CEFA-D24E-C4A7C5EA55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124200"/>
            <a:ext cx="5638437" cy="3156166"/>
          </a:xfrm>
        </p:spPr>
        <p:txBody>
          <a:bodyPr anchor="ctr">
            <a:normAutofit/>
          </a:bodyPr>
          <a:lstStyle/>
          <a:p>
            <a:pPr marL="342900" lvl="0" indent="-342900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t-EE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100% vastajatest väljendas huvi hüvitiste taotlemise teenuse vastu.</a:t>
            </a:r>
          </a:p>
          <a:p>
            <a:pPr>
              <a:buNone/>
            </a:pPr>
            <a:r>
              <a:rPr lang="et-EE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Peamised ootused teenusele olid:</a:t>
            </a:r>
          </a:p>
          <a:p>
            <a:pPr marL="342900" lvl="0" indent="-342900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t-EE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Lihtsus ja mugavus - mainitakse kõige sagedamini (10 vastajat)</a:t>
            </a:r>
          </a:p>
          <a:p>
            <a:pPr marL="342900" lvl="0" indent="-342900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t-EE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Kiirus - kiire taotlemisprotsess (6 vastajat)</a:t>
            </a:r>
          </a:p>
          <a:p>
            <a:pPr marL="342900" lvl="0" indent="-342900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t-EE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Usaldusväärsus ja turvalisus - (5 vastajat)</a:t>
            </a:r>
          </a:p>
          <a:p>
            <a:pPr marL="342900" lvl="0" indent="-342900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t-EE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Läbipaistvus - (3 vastajat)</a:t>
            </a:r>
          </a:p>
          <a:p>
            <a:endParaRPr lang="et-EE" sz="1800"/>
          </a:p>
        </p:txBody>
      </p:sp>
      <p:pic>
        <p:nvPicPr>
          <p:cNvPr id="5" name="Pilt 4" descr="Pilt, millel on kujutatud rõivad, inimene, Inimese nägu, ehitis&#10;&#10;Tehisintellekti genereeritud sisu võib olla ebatõene.">
            <a:extLst>
              <a:ext uri="{FF2B5EF4-FFF2-40B4-BE49-F238E27FC236}">
                <a16:creationId xmlns:a16="http://schemas.microsoft.com/office/drawing/2014/main" id="{0B10A2D2-AAA8-113E-681E-6F95F1A162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57" r="36056" b="-2"/>
          <a:stretch/>
        </p:blipFill>
        <p:spPr>
          <a:xfrm>
            <a:off x="6861048" y="1"/>
            <a:ext cx="53309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5881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BC526B7A-4801-4FD1-95C8-03AF22629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0"/>
            <a:ext cx="3654612" cy="4575348"/>
          </a:xfrm>
          <a:prstGeom prst="rect">
            <a:avLst/>
          </a:prstGeom>
        </p:spPr>
      </p:pic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729F2144-48B7-4730-955E-365ECED3AB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765FF50-D2F9-4A4F-86ED-F101E172B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DCBE13C2-9400-47F5-B3E1-54F1E6D25B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8167025" y="76200"/>
            <a:ext cx="3997615" cy="6816079"/>
            <a:chOff x="8059620" y="41922"/>
            <a:chExt cx="3997615" cy="6816077"/>
          </a:xfrm>
        </p:grpSpPr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BC4DF8E0-F316-4E19-844E-1A9BF337D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818" b="17291"/>
            <a:stretch/>
          </p:blipFill>
          <p:spPr>
            <a:xfrm flipH="1">
              <a:off x="8059620" y="1345934"/>
              <a:ext cx="3997615" cy="5512065"/>
            </a:xfrm>
            <a:prstGeom prst="rect">
              <a:avLst/>
            </a:pr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83D3D5CE-9EEF-48EF-8916-A0976F2690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0690"/>
            <a:stretch/>
          </p:blipFill>
          <p:spPr>
            <a:xfrm>
              <a:off x="8915400" y="41922"/>
              <a:ext cx="3141835" cy="6816077"/>
            </a:xfrm>
            <a:prstGeom prst="rect">
              <a:avLst/>
            </a:prstGeom>
          </p:spPr>
        </p:pic>
      </p:grpSp>
      <p:sp>
        <p:nvSpPr>
          <p:cNvPr id="2" name="Pealkiri 1">
            <a:extLst>
              <a:ext uri="{FF2B5EF4-FFF2-40B4-BE49-F238E27FC236}">
                <a16:creationId xmlns:a16="http://schemas.microsoft.com/office/drawing/2014/main" id="{78D09358-414D-5B5D-EF7E-9B1E297B3B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3876" y="304801"/>
            <a:ext cx="9601200" cy="174041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3400">
                <a:effectLst/>
              </a:rPr>
              <a:t>Kui palju oleksite nõus maksma selle teenuse kasutamise eest (edukalt taotletud hüvitise puhul)?</a:t>
            </a:r>
            <a:br>
              <a:rPr lang="en-US" sz="3400">
                <a:effectLst/>
              </a:rPr>
            </a:br>
            <a:endParaRPr lang="en-US" sz="3400"/>
          </a:p>
        </p:txBody>
      </p:sp>
      <p:pic>
        <p:nvPicPr>
          <p:cNvPr id="4" name="Sisu kohatäide 3">
            <a:extLst>
              <a:ext uri="{FF2B5EF4-FFF2-40B4-BE49-F238E27FC236}">
                <a16:creationId xmlns:a16="http://schemas.microsoft.com/office/drawing/2014/main" id="{8EF710A7-F64F-DB2F-8348-2701B11F065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291" r="3" b="3"/>
          <a:stretch/>
        </p:blipFill>
        <p:spPr>
          <a:xfrm>
            <a:off x="338276" y="3572215"/>
            <a:ext cx="3720108" cy="2643898"/>
          </a:xfrm>
          <a:prstGeom prst="rect">
            <a:avLst/>
          </a:prstGeom>
        </p:spPr>
      </p:pic>
      <p:pic>
        <p:nvPicPr>
          <p:cNvPr id="5" name="Sisu kohatäide 4">
            <a:extLst>
              <a:ext uri="{FF2B5EF4-FFF2-40B4-BE49-F238E27FC236}">
                <a16:creationId xmlns:a16="http://schemas.microsoft.com/office/drawing/2014/main" id="{690541CA-D991-A702-9B58-7DA70AEE15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8099" y="3903685"/>
            <a:ext cx="3720108" cy="1980958"/>
          </a:xfrm>
          <a:prstGeom prst="rect">
            <a:avLst/>
          </a:prstGeom>
        </p:spPr>
      </p:pic>
      <p:pic>
        <p:nvPicPr>
          <p:cNvPr id="6" name="Sisu kohatäide 5">
            <a:extLst>
              <a:ext uri="{FF2B5EF4-FFF2-40B4-BE49-F238E27FC236}">
                <a16:creationId xmlns:a16="http://schemas.microsoft.com/office/drawing/2014/main" id="{FD30D62F-A0C1-FA06-5FBD-2A8EFD2D59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8057924" y="3908981"/>
            <a:ext cx="3753076" cy="1970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4728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BC8BBE5-981E-4B0B-9654-32B5668BFF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ED5E97A-D21B-4AA4-83CF-DA3A380E30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0" y="0"/>
            <a:ext cx="7724071" cy="6858000"/>
            <a:chOff x="4464881" y="0"/>
            <a:chExt cx="7724071" cy="6858000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AF5706D-4464-450F-93F4-853EDF68CE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3255" y="0"/>
              <a:ext cx="5115697" cy="685800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3E0FB244-C158-43A9-AD7A-05DC5BBF6D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5412135" y="-947254"/>
              <a:ext cx="5562598" cy="7457106"/>
            </a:xfrm>
            <a:prstGeom prst="rect">
              <a:avLst/>
            </a:prstGeom>
            <a:effectLst>
              <a:softEdge rad="0"/>
            </a:effectLst>
          </p:spPr>
        </p:pic>
      </p:grpSp>
      <p:sp>
        <p:nvSpPr>
          <p:cNvPr id="2" name="Pealkiri 1">
            <a:extLst>
              <a:ext uri="{FF2B5EF4-FFF2-40B4-BE49-F238E27FC236}">
                <a16:creationId xmlns:a16="http://schemas.microsoft.com/office/drawing/2014/main" id="{949CF148-D2BA-EF25-5131-CA611501B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6992"/>
            <a:ext cx="5638800" cy="2461008"/>
          </a:xfrm>
        </p:spPr>
        <p:txBody>
          <a:bodyPr>
            <a:normAutofit/>
          </a:bodyPr>
          <a:lstStyle/>
          <a:p>
            <a:r>
              <a:rPr lang="et-EE" dirty="0"/>
              <a:t>Suhtlusviiside eelistus</a:t>
            </a:r>
          </a:p>
        </p:txBody>
      </p:sp>
      <p:sp>
        <p:nvSpPr>
          <p:cNvPr id="3" name="Sisu kohatäide 2">
            <a:extLst>
              <a:ext uri="{FF2B5EF4-FFF2-40B4-BE49-F238E27FC236}">
                <a16:creationId xmlns:a16="http://schemas.microsoft.com/office/drawing/2014/main" id="{CBE5B585-53BA-3A57-79AF-14FBF630D0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124200"/>
            <a:ext cx="5638437" cy="3156166"/>
          </a:xfrm>
        </p:spPr>
        <p:txBody>
          <a:bodyPr anchor="ctr">
            <a:normAutofit/>
          </a:bodyPr>
          <a:lstStyle/>
          <a:p>
            <a:pPr marL="342900" lvl="0" indent="-342900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t-EE" sz="18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58.3% vastajatest (7 inimest) eelistab äppi</a:t>
            </a:r>
          </a:p>
          <a:p>
            <a:pPr marL="342900" lvl="0" indent="-342900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t-EE" sz="18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16.7% vastajatest (2 inimest) eelistab e-maili</a:t>
            </a:r>
          </a:p>
          <a:p>
            <a:pPr marL="342900" lvl="0" indent="-342900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t-EE" sz="18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16.7% vastajatest (2 inimest) leiab, et mõlemad sobivad</a:t>
            </a:r>
          </a:p>
          <a:p>
            <a:pPr marL="342900" lvl="0" indent="-342900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t-EE" sz="18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8.3% vastajatest (1 inimene) eelistab telefonikõnet</a:t>
            </a:r>
          </a:p>
          <a:p>
            <a:endParaRPr lang="et-EE" sz="1800"/>
          </a:p>
        </p:txBody>
      </p:sp>
      <p:pic>
        <p:nvPicPr>
          <p:cNvPr id="5" name="Pilt 4" descr="Pilt, millel on kujutatud ehitis, õues, taksofon, maapind&#10;&#10;Tehisintellekti genereeritud sisu võib olla ebatõene.">
            <a:extLst>
              <a:ext uri="{FF2B5EF4-FFF2-40B4-BE49-F238E27FC236}">
                <a16:creationId xmlns:a16="http://schemas.microsoft.com/office/drawing/2014/main" id="{5B825AB4-C4A2-4123-DF8F-945673726A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14129"/>
          <a:stretch/>
        </p:blipFill>
        <p:spPr>
          <a:xfrm>
            <a:off x="6861048" y="1"/>
            <a:ext cx="53309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655452"/>
      </p:ext>
    </p:extLst>
  </p:cSld>
  <p:clrMapOvr>
    <a:masterClrMapping/>
  </p:clrMapOvr>
</p:sld>
</file>

<file path=ppt/theme/theme1.xml><?xml version="1.0" encoding="utf-8"?>
<a:theme xmlns:a="http://schemas.openxmlformats.org/drawingml/2006/main" name="DappledVTI">
  <a:themeElements>
    <a:clrScheme name="Custom 81">
      <a:dk1>
        <a:sysClr val="windowText" lastClr="000000"/>
      </a:dk1>
      <a:lt1>
        <a:sysClr val="window" lastClr="FFFFFF"/>
      </a:lt1>
      <a:dk2>
        <a:srgbClr val="21363B"/>
      </a:dk2>
      <a:lt2>
        <a:srgbClr val="F4F2F0"/>
      </a:lt2>
      <a:accent1>
        <a:srgbClr val="758468"/>
      </a:accent1>
      <a:accent2>
        <a:srgbClr val="B5A7AC"/>
      </a:accent2>
      <a:accent3>
        <a:srgbClr val="CC9C6F"/>
      </a:accent3>
      <a:accent4>
        <a:srgbClr val="767640"/>
      </a:accent4>
      <a:accent5>
        <a:srgbClr val="A5B295"/>
      </a:accent5>
      <a:accent6>
        <a:srgbClr val="C19DA7"/>
      </a:accent6>
      <a:hlink>
        <a:srgbClr val="D13D6E"/>
      </a:hlink>
      <a:folHlink>
        <a:srgbClr val="6C9D92"/>
      </a:folHlink>
    </a:clrScheme>
    <a:fontScheme name="Custom 67">
      <a:majorFont>
        <a:latin typeface="Sabon Next L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ppledVTI" id="{204FEFAB-F02B-4FE8-B509-C50A618B972D}" vid="{7EAEADA8-5A8E-45B2-B0E4-448EC7E7A94F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438" row="1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40E13E4E-36DB-4417-8067-6DD88925C7A8}">
  <we:reference id="wa200005566" version="3.0.0.3" store="et-EE" storeType="OMEX"/>
  <we:alternateReferences>
    <we:reference id="wa200005566" version="3.0.0.3" store="wa200005566" storeType="OMEX"/>
  </we:alternateReferences>
  <we:properties/>
  <we:bindings/>
  <we:snapshot xmlns:r="http://schemas.openxmlformats.org/officeDocument/2006/relationships"/>
</we:webextension>
</file>

<file path=docMetadata/LabelInfo.xml><?xml version="1.0" encoding="utf-8"?>
<clbl:labelList xmlns:clbl="http://schemas.microsoft.com/office/2020/mipLabelMetadata">
  <clbl:label id="{6d356317-0d04-4abc-b6b6-8c9773885bb0}" enabled="0" method="" siteId="{6d356317-0d04-4abc-b6b6-8c9773885bb0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75</TotalTime>
  <Words>407</Words>
  <Application>Microsoft Office PowerPoint</Application>
  <PresentationFormat>Laiekraan</PresentationFormat>
  <Paragraphs>59</Paragraphs>
  <Slides>12</Slides>
  <Notes>0</Notes>
  <HiddenSlides>0</HiddenSlides>
  <MMClips>0</MMClips>
  <ScaleCrop>false</ScaleCrop>
  <HeadingPairs>
    <vt:vector size="6" baseType="variant">
      <vt:variant>
        <vt:lpstr>Kasutatud fondid</vt:lpstr>
      </vt:variant>
      <vt:variant>
        <vt:i4>6</vt:i4>
      </vt:variant>
      <vt:variant>
        <vt:lpstr>Kujundus</vt:lpstr>
      </vt:variant>
      <vt:variant>
        <vt:i4>1</vt:i4>
      </vt:variant>
      <vt:variant>
        <vt:lpstr>Slaidipealkirjad</vt:lpstr>
      </vt:variant>
      <vt:variant>
        <vt:i4>12</vt:i4>
      </vt:variant>
    </vt:vector>
  </HeadingPairs>
  <TitlesOfParts>
    <vt:vector size="19" baseType="lpstr">
      <vt:lpstr>Arial</vt:lpstr>
      <vt:lpstr>Avenir Next LT Pro</vt:lpstr>
      <vt:lpstr>AvenirNext LT Pro Medium</vt:lpstr>
      <vt:lpstr>Sabon Next LT</vt:lpstr>
      <vt:lpstr>Symbol</vt:lpstr>
      <vt:lpstr>Times New Roman</vt:lpstr>
      <vt:lpstr>DappledVTI</vt:lpstr>
      <vt:lpstr>Turu-uuring – Lennuhüvitiste Teenus</vt:lpstr>
      <vt:lpstr>1. Uuringu läbiviimine</vt:lpstr>
      <vt:lpstr>2. Küsitletavate leidmine</vt:lpstr>
      <vt:lpstr>3. Osalejate sotsiaal-demograafiline profiil</vt:lpstr>
      <vt:lpstr>4. Küsimused ja vastuste analüüs</vt:lpstr>
      <vt:lpstr>Teadlikkus määrusest EÜ 261/2004</vt:lpstr>
      <vt:lpstr>Mil määral oleksite huvitatud platvormist, mis võtab enda kanda kogu lennuhüvitise taotlemise vaeva ja suhtluse lennufirmaga? Mida sellelt teenuselt ootaksite? </vt:lpstr>
      <vt:lpstr>Kui palju oleksite nõus maksma selle teenuse kasutamise eest (edukalt taotletud hüvitise puhul)? </vt:lpstr>
      <vt:lpstr>Suhtlusviiside eelistus</vt:lpstr>
      <vt:lpstr>Usaldus AI-lahenduse vastu</vt:lpstr>
      <vt:lpstr>Ristanalüüsid</vt:lpstr>
      <vt:lpstr>5. Lõppsõna: probleemid ja mõju äriideele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Henry William Bachman</dc:creator>
  <cp:lastModifiedBy>Henry William Bachman</cp:lastModifiedBy>
  <cp:revision>1</cp:revision>
  <dcterms:created xsi:type="dcterms:W3CDTF">2025-04-15T12:40:37Z</dcterms:created>
  <dcterms:modified xsi:type="dcterms:W3CDTF">2025-04-15T13:56:01Z</dcterms:modified>
</cp:coreProperties>
</file>